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6" r:id="rId3"/>
    <p:sldId id="266" r:id="rId4"/>
    <p:sldId id="267" r:id="rId5"/>
    <p:sldId id="270" r:id="rId6"/>
    <p:sldId id="271" r:id="rId7"/>
    <p:sldId id="273" r:id="rId8"/>
    <p:sldId id="274" r:id="rId9"/>
    <p:sldId id="272" r:id="rId10"/>
    <p:sldId id="275" r:id="rId11"/>
    <p:sldId id="276" r:id="rId12"/>
    <p:sldId id="269" r:id="rId13"/>
    <p:sldId id="277" r:id="rId14"/>
    <p:sldId id="27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3AA"/>
    <a:srgbClr val="EAB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41"/>
    <p:restoredTop sz="92410"/>
  </p:normalViewPr>
  <p:slideViewPr>
    <p:cSldViewPr snapToGrid="0" snapToObjects="1">
      <p:cViewPr>
        <p:scale>
          <a:sx n="117" d="100"/>
          <a:sy n="117" d="100"/>
        </p:scale>
        <p:origin x="178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E8D5-06AE-6945-B4BC-D8D8B8DE28AF}" type="datetimeFigureOut">
              <a:rPr lang="en-US" smtClean="0"/>
              <a:t>2/16/21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6DFB-D650-D64D-96A3-998660A0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29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E8D5-06AE-6945-B4BC-D8D8B8DE28AF}" type="datetimeFigureOut">
              <a:rPr lang="en-US" smtClean="0"/>
              <a:t>2/16/21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6DFB-D650-D64D-96A3-998660A0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154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E8D5-06AE-6945-B4BC-D8D8B8DE28AF}" type="datetimeFigureOut">
              <a:rPr lang="en-US" smtClean="0"/>
              <a:t>2/16/21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6DFB-D650-D64D-96A3-998660A0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925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E8D5-06AE-6945-B4BC-D8D8B8DE28AF}" type="datetimeFigureOut">
              <a:rPr lang="en-US" smtClean="0"/>
              <a:t>2/16/21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6DFB-D650-D64D-96A3-998660A0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18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E8D5-06AE-6945-B4BC-D8D8B8DE28AF}" type="datetimeFigureOut">
              <a:rPr lang="en-US" smtClean="0"/>
              <a:t>2/16/21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6DFB-D650-D64D-96A3-998660A0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619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E8D5-06AE-6945-B4BC-D8D8B8DE28AF}" type="datetimeFigureOut">
              <a:rPr lang="en-US" smtClean="0"/>
              <a:t>2/16/21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6DFB-D650-D64D-96A3-998660A0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82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E8D5-06AE-6945-B4BC-D8D8B8DE28AF}" type="datetimeFigureOut">
              <a:rPr lang="en-US" smtClean="0"/>
              <a:t>2/16/21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6DFB-D650-D64D-96A3-998660A0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229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E8D5-06AE-6945-B4BC-D8D8B8DE28AF}" type="datetimeFigureOut">
              <a:rPr lang="en-US" smtClean="0"/>
              <a:t>2/16/21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6DFB-D650-D64D-96A3-998660A0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88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E8D5-06AE-6945-B4BC-D8D8B8DE28AF}" type="datetimeFigureOut">
              <a:rPr lang="en-US" smtClean="0"/>
              <a:t>2/16/21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6DFB-D650-D64D-96A3-998660A0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49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E8D5-06AE-6945-B4BC-D8D8B8DE28AF}" type="datetimeFigureOut">
              <a:rPr lang="en-US" smtClean="0"/>
              <a:t>2/16/21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6DFB-D650-D64D-96A3-998660A0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29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E8D5-06AE-6945-B4BC-D8D8B8DE28AF}" type="datetimeFigureOut">
              <a:rPr lang="en-US" smtClean="0"/>
              <a:t>2/16/21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6DFB-D650-D64D-96A3-998660A0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280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EE8D5-06AE-6945-B4BC-D8D8B8DE28AF}" type="datetimeFigureOut">
              <a:rPr lang="en-US" smtClean="0"/>
              <a:t>2/16/21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F6DFB-D650-D64D-96A3-998660A0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792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4CA888C-BF72-A546-A3AD-1D1918CE6ABD}"/>
              </a:ext>
            </a:extLst>
          </p:cNvPr>
          <p:cNvSpPr/>
          <p:nvPr/>
        </p:nvSpPr>
        <p:spPr>
          <a:xfrm>
            <a:off x="390418" y="441789"/>
            <a:ext cx="8188504" cy="1277914"/>
          </a:xfrm>
          <a:prstGeom prst="rect">
            <a:avLst/>
          </a:prstGeom>
          <a:solidFill>
            <a:srgbClr val="FF73AA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th-TH" sz="3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สรุปองค์ความรู้ที่ได้จากการจัดการความรู้ด้านการวิจัย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th-TH" sz="3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ปีการศึกษา </a:t>
            </a:r>
            <a:r>
              <a:rPr lang="en-US" sz="3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2563</a:t>
            </a:r>
            <a:endParaRPr lang="th-TH" sz="36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71E928-22AC-3D42-9A6B-8A71E2E889D4}"/>
              </a:ext>
            </a:extLst>
          </p:cNvPr>
          <p:cNvSpPr/>
          <p:nvPr/>
        </p:nvSpPr>
        <p:spPr>
          <a:xfrm>
            <a:off x="267129" y="2059055"/>
            <a:ext cx="8311793" cy="14096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indent="90170" algn="ctr">
              <a:lnSpc>
                <a:spcPct val="107000"/>
              </a:lnSpc>
              <a:spcAft>
                <a:spcPts val="0"/>
              </a:spcAft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เทคนิคการบริหารจัดการเพื่อการ</a:t>
            </a:r>
            <a:r>
              <a:rPr lang="th-TH" sz="4000" b="1">
                <a:latin typeface="TH SarabunPSK" panose="020B0500040200020003" pitchFamily="34" charset="-34"/>
                <a:cs typeface="TH SarabunPSK" panose="020B0500040200020003" pitchFamily="34" charset="-34"/>
              </a:rPr>
              <a:t>เผยแพร่ผลงาน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วิชาการ</a:t>
            </a:r>
            <a:b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</a:t>
            </a:r>
            <a:r>
              <a:rPr lang="th-TH" sz="4000" b="1">
                <a:latin typeface="TH SarabunPSK" panose="020B0500040200020003" pitchFamily="34" charset="-34"/>
                <a:cs typeface="TH SarabunPSK" panose="020B0500040200020003" pitchFamily="34" charset="-34"/>
              </a:rPr>
              <a:t>วารสารวิชาการระดับชาติ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TCI 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290551-FB48-4C4C-B0DF-2AFA0444FB62}"/>
              </a:ext>
            </a:extLst>
          </p:cNvPr>
          <p:cNvSpPr/>
          <p:nvPr/>
        </p:nvSpPr>
        <p:spPr>
          <a:xfrm>
            <a:off x="390418" y="5530008"/>
            <a:ext cx="8311793" cy="1014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0170" algn="ctr">
              <a:lnSpc>
                <a:spcPct val="107000"/>
              </a:lnSpc>
              <a:spcAft>
                <a:spcPts val="0"/>
              </a:spcAft>
            </a:pPr>
            <a:r>
              <a:rPr lang="th-TH" sz="28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คณะมนุษยศาสตร์และสังคมศาสตร์</a:t>
            </a:r>
          </a:p>
          <a:p>
            <a:pPr indent="90170" algn="ctr">
              <a:lnSpc>
                <a:spcPct val="107000"/>
              </a:lnSpc>
              <a:spcAft>
                <a:spcPts val="0"/>
              </a:spcAft>
            </a:pPr>
            <a:r>
              <a:rPr lang="th-TH" sz="28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มหาวิทยาลัยราชภัฏพระนครศรีอยุธยา</a:t>
            </a:r>
            <a:endParaRPr lang="en-US" sz="2800" b="1" dirty="0">
              <a:solidFill>
                <a:srgbClr val="00206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22761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F457EB-BCAE-3E42-B00F-6DBE3ACC0377}"/>
              </a:ext>
            </a:extLst>
          </p:cNvPr>
          <p:cNvSpPr/>
          <p:nvPr/>
        </p:nvSpPr>
        <p:spPr>
          <a:xfrm>
            <a:off x="534256" y="379002"/>
            <a:ext cx="8609744" cy="707886"/>
          </a:xfrm>
          <a:prstGeom prst="rect">
            <a:avLst/>
          </a:prstGeom>
          <a:solidFill>
            <a:srgbClr val="FF73AA"/>
          </a:solidFill>
        </p:spPr>
        <p:txBody>
          <a:bodyPr wrap="square">
            <a:spAutoFit/>
          </a:bodyPr>
          <a:lstStyle/>
          <a:p>
            <a:pPr lvl="0"/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3. </a:t>
            </a:r>
            <a:r>
              <a:rPr lang="th-TH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ปัญหาที่พบและแนวทางแก้ไขปัญหาระหว่างการดำเนินการ</a:t>
            </a:r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	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9A69DA9-F04F-7949-92A0-85B033893524}"/>
              </a:ext>
            </a:extLst>
          </p:cNvPr>
          <p:cNvSpPr/>
          <p:nvPr/>
        </p:nvSpPr>
        <p:spPr>
          <a:xfrm>
            <a:off x="308225" y="1094790"/>
            <a:ext cx="8835775" cy="6192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73AA"/>
            </a:solidFill>
          </a:ln>
        </p:spPr>
        <p:txBody>
          <a:bodyPr wrap="square">
            <a:spAutoFit/>
          </a:bodyPr>
          <a:lstStyle/>
          <a:p>
            <a:pPr marL="914400" lvl="1" indent="-457200" algn="thaiDi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th-TH" sz="32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ปัญหาการแก้ไขปรับบทความ</a:t>
            </a:r>
            <a:endParaRPr lang="th-TH" sz="2400" b="1" dirty="0"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8377AD-FBC5-184D-9701-068EB7004C15}"/>
              </a:ext>
            </a:extLst>
          </p:cNvPr>
          <p:cNvSpPr/>
          <p:nvPr/>
        </p:nvSpPr>
        <p:spPr>
          <a:xfrm>
            <a:off x="0" y="1656049"/>
            <a:ext cx="4443814" cy="483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73AA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0"/>
              </a:spcAft>
            </a:pPr>
            <a:r>
              <a:rPr lang="th-TH" sz="2400" b="1" u="sng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รูปแบบ (</a:t>
            </a:r>
            <a:r>
              <a:rPr lang="en-US" sz="2400" b="1" u="sng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Format)</a:t>
            </a:r>
          </a:p>
          <a:p>
            <a:pPr marL="457200" lvl="0" indent="-457200" algn="thaiDist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400" b="1" dirty="0"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457200" lvl="0" indent="-457200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4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รูปแบบการเขียนบทความวิจัย/บทความวิชาการ (</a:t>
            </a:r>
            <a:r>
              <a:rPr lang="en-US" sz="24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Format) </a:t>
            </a:r>
            <a:r>
              <a:rPr lang="th-TH" sz="24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ของแต่ละวารสาร </a:t>
            </a:r>
            <a:br>
              <a:rPr lang="en-US" sz="24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</a:br>
            <a:r>
              <a:rPr lang="th-TH" sz="24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ซึ่งมีความแตกต่างกัน เช่น ขนาดหน้ากระดาษ หัวข้อที่กำหนดสำหรับบทความวิจัยหรือบทความวิชาการ การเขียนอ้างอิง </a:t>
            </a:r>
            <a:br>
              <a:rPr lang="en-US" sz="24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</a:br>
            <a:r>
              <a:rPr lang="th-TH" sz="24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การเขียนเชิงอรรถ เป็นต้น</a:t>
            </a:r>
            <a:br>
              <a:rPr lang="en-US" sz="24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</a:br>
            <a:r>
              <a:rPr lang="th-TH" sz="24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&gt;&gt;&gt; ควรศึกษารายละเอียดของการเขียน</a:t>
            </a:r>
            <a:br>
              <a:rPr lang="th-TH" sz="24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</a:br>
            <a:r>
              <a:rPr lang="th-TH" sz="24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ของแต่ละวารสารให้ถ่องแท้ก่อนดำเนินการตามเกณฑ์ที่วารสารกำหนด</a:t>
            </a:r>
          </a:p>
          <a:p>
            <a:pPr marL="457200" lvl="0" indent="-457200" algn="thaiDist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th-TH" sz="2400" b="1" dirty="0"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E6B0F4-D209-7044-B891-6B2151A2F41D}"/>
              </a:ext>
            </a:extLst>
          </p:cNvPr>
          <p:cNvSpPr/>
          <p:nvPr/>
        </p:nvSpPr>
        <p:spPr>
          <a:xfrm>
            <a:off x="4443814" y="1656049"/>
            <a:ext cx="4700186" cy="5164171"/>
          </a:xfrm>
          <a:prstGeom prst="rect">
            <a:avLst/>
          </a:prstGeom>
          <a:solidFill>
            <a:srgbClr val="EAB8FF"/>
          </a:solidFill>
          <a:ln>
            <a:solidFill>
              <a:srgbClr val="FF73AA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0"/>
              </a:spcAft>
            </a:pPr>
            <a:r>
              <a:rPr lang="th-TH" sz="2400" b="1" u="sng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เนื้อหา (</a:t>
            </a:r>
            <a:r>
              <a:rPr lang="en-US" sz="2400" b="1" u="sng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Content</a:t>
            </a:r>
            <a:r>
              <a:rPr lang="th-TH" sz="2400" b="1" u="sng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)</a:t>
            </a:r>
          </a:p>
          <a:p>
            <a:pPr marL="457200" lvl="0" indent="-457200" algn="thaiDist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th-TH" sz="2000" b="1" dirty="0"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457200" lvl="0" indent="-457200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2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การปรับแก้ตามข้อเสนอของวารสาร หากไม่มีสรุปมาอาจจะทำให้แก้ไขยาก เช่น ผู้ทรงคุณวุฒิที่อ่านบทความท่านแรกเห็นไม่ตรงกับท่านที่สอง </a:t>
            </a:r>
            <a:br>
              <a:rPr lang="th-TH" sz="22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</a:br>
            <a:r>
              <a:rPr lang="th-TH" sz="22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&gt;&gt;&gt; ติดต่อวารสารเพื่อหาข้อสรุปในการแก้ไข</a:t>
            </a:r>
          </a:p>
          <a:p>
            <a:pPr marL="457200" lvl="0" indent="-457200" algn="thaiDist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th-TH" sz="2200" b="1" dirty="0"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457200" lvl="0" indent="-457200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2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ต้องเขียนงานให้ตรงกับรูปแบบที่ทางบรรณาธิการวารสารนั้นกำหนด และการแปลบรรณานุกรม</a:t>
            </a:r>
            <a:br>
              <a:rPr lang="en-US" sz="22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</a:br>
            <a:r>
              <a:rPr lang="th-TH" sz="22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ให้เป็นภาษาอังกฤษที่อาจจะต้องให้ผู้เชี่ยวชาญ</a:t>
            </a:r>
            <a:br>
              <a:rPr lang="en-US" sz="22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</a:br>
            <a:r>
              <a:rPr lang="th-TH" sz="22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ด้านภาษาช่วยตรวจสอบ </a:t>
            </a:r>
            <a:br>
              <a:rPr lang="en-US" sz="22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</a:br>
            <a:r>
              <a:rPr lang="th-TH" sz="22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&gt;&gt;&gt; ในระหว่างการเขียนงาน อาจต้องขอความช่วยเหลือผู้เชี่ยวชาญเฉพาะทาง เช่น ด้านภาษา หรือด้านสถิติ ช่วยตรวจสอบความถูกต้องในแนวการเขียน</a:t>
            </a:r>
          </a:p>
        </p:txBody>
      </p:sp>
    </p:spTree>
    <p:extLst>
      <p:ext uri="{BB962C8B-B14F-4D97-AF65-F5344CB8AC3E}">
        <p14:creationId xmlns:p14="http://schemas.microsoft.com/office/powerpoint/2010/main" val="4189696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F457EB-BCAE-3E42-B00F-6DBE3ACC0377}"/>
              </a:ext>
            </a:extLst>
          </p:cNvPr>
          <p:cNvSpPr/>
          <p:nvPr/>
        </p:nvSpPr>
        <p:spPr>
          <a:xfrm>
            <a:off x="534256" y="379002"/>
            <a:ext cx="8609744" cy="707886"/>
          </a:xfrm>
          <a:prstGeom prst="rect">
            <a:avLst/>
          </a:prstGeom>
          <a:solidFill>
            <a:srgbClr val="FF73AA"/>
          </a:solidFill>
        </p:spPr>
        <p:txBody>
          <a:bodyPr wrap="square">
            <a:spAutoFit/>
          </a:bodyPr>
          <a:lstStyle/>
          <a:p>
            <a:pPr lvl="0"/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3. </a:t>
            </a:r>
            <a:r>
              <a:rPr lang="th-TH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ปัญหาที่พบและแนวทางแก้ไขปัญหาระหว่างการดำเนินการ</a:t>
            </a:r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	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9A69DA9-F04F-7949-92A0-85B033893524}"/>
              </a:ext>
            </a:extLst>
          </p:cNvPr>
          <p:cNvSpPr/>
          <p:nvPr/>
        </p:nvSpPr>
        <p:spPr>
          <a:xfrm>
            <a:off x="308225" y="1094790"/>
            <a:ext cx="8835775" cy="6192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73AA"/>
            </a:solidFill>
          </a:ln>
        </p:spPr>
        <p:txBody>
          <a:bodyPr wrap="square">
            <a:spAutoFit/>
          </a:bodyPr>
          <a:lstStyle/>
          <a:p>
            <a:pPr marL="914400" lvl="1" indent="-457200" algn="thaiDi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th-TH" sz="32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ปัญหาด้านความถนัดทางเทคโนโลยี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23F6FF-9636-B741-89C4-D5086E3CA80A}"/>
              </a:ext>
            </a:extLst>
          </p:cNvPr>
          <p:cNvSpPr/>
          <p:nvPr/>
        </p:nvSpPr>
        <p:spPr>
          <a:xfrm>
            <a:off x="816429" y="1735597"/>
            <a:ext cx="8327571" cy="16730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73AA"/>
            </a:solidFill>
          </a:ln>
        </p:spPr>
        <p:txBody>
          <a:bodyPr wrap="square">
            <a:spAutoFit/>
          </a:bodyPr>
          <a:lstStyle/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การดำเนินการลงทะเบียนและขั้นตอนการลงทะเบียนในอินเตอร์เน็ตยุ่งยาก </a:t>
            </a:r>
            <a:br>
              <a:rPr lang="th-TH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</a:br>
            <a:r>
              <a:rPr lang="en-US" sz="2400" b="1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&gt;&gt;&gt;</a:t>
            </a:r>
            <a:r>
              <a:rPr lang="th-TH" sz="2400" b="1" dirty="0">
                <a:latin typeface="TH SarabunPSK" panose="020B0500040200020003" pitchFamily="34" charset="-34"/>
                <a:ea typeface="Calibri" panose="020F0502020204030204" pitchFamily="34" charset="0"/>
              </a:rPr>
              <a:t> เรียนรู้หรือขอความช่วยเหลือจากผู้ที่ถนัดกว่า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900430" algn="l"/>
              </a:tabLst>
            </a:pPr>
            <a:r>
              <a:rPr lang="th-TH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ไม่ถนัดการใช้คอมพิวเตอร์หรือโปรแกรม </a:t>
            </a:r>
            <a:br>
              <a:rPr lang="th-TH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</a:br>
            <a:r>
              <a:rPr lang="en-US" sz="2400" b="1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&gt;&gt;&gt; </a:t>
            </a:r>
            <a:r>
              <a:rPr lang="th-TH" sz="2400" b="1" dirty="0">
                <a:latin typeface="TH SarabunPSK" panose="020B0500040200020003" pitchFamily="34" charset="-34"/>
                <a:ea typeface="Calibri" panose="020F0502020204030204" pitchFamily="34" charset="0"/>
              </a:rPr>
              <a:t>เรียนรู้หรือขอความช่วยเหลือจากผู้ที่ถนัดกว่า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45132F-7FD0-D745-A2ED-96212CC99178}"/>
              </a:ext>
            </a:extLst>
          </p:cNvPr>
          <p:cNvSpPr/>
          <p:nvPr/>
        </p:nvSpPr>
        <p:spPr>
          <a:xfrm>
            <a:off x="816429" y="3918270"/>
            <a:ext cx="8327571" cy="28585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73AA"/>
            </a:solidFill>
          </a:ln>
        </p:spPr>
        <p:txBody>
          <a:bodyPr wrap="square">
            <a:spAutoFit/>
          </a:bodyPr>
          <a:lstStyle/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400" b="1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สื่อสารกับวารสารไม่เข้าใจกันเมื่อต้องติดต่อผ่านอีเมล์หรือข้อความ </a:t>
            </a:r>
            <a:br>
              <a:rPr lang="th-TH" sz="2400" b="1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</a:br>
            <a:r>
              <a:rPr lang="en-US" sz="2400" b="1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&gt;&gt; </a:t>
            </a:r>
            <a:r>
              <a:rPr lang="th-TH" sz="24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โทรถามทางวารสารเพื่อความชัดเจนในการดำเนินการ</a:t>
            </a:r>
            <a:endParaRPr lang="en-US" sz="2400" b="1" dirty="0"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900430" algn="l"/>
              </a:tabLst>
            </a:pPr>
            <a:r>
              <a:rPr lang="th-TH" sz="2400" b="1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การตัดสินใจเลือกวารสารเพื่อเผยแพร่ เนื่องจากนักวิชาการไม่สามารถส่งบทความ 1 ชิ้นเพื่อไปเผยแพร่ในวารสารหลายวารสารได้พร้อมกัน จึงอาจจะต้องเสียเวลา ถ้าวารสารที่ส่งไปปฏิเสธการตีพิมพ์ </a:t>
            </a:r>
            <a:br>
              <a:rPr lang="th-TH" sz="2400" b="1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</a:br>
            <a:r>
              <a:rPr lang="en-US" sz="2400" b="1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&gt;&gt;&gt; </a:t>
            </a:r>
            <a:r>
              <a:rPr lang="th-TH" sz="24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พิจารณาเงื่อนไขของวารสาร โทรศัพท์เพื่อสำรวจจำนวนบทความที่รอตีพิมพ์ เพื่อประกอบการตัดสินใจ</a:t>
            </a:r>
            <a:endParaRPr lang="en-US" sz="2400" b="1" dirty="0"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F1A76A-F8F8-DB46-99B1-7F7F015F13E7}"/>
              </a:ext>
            </a:extLst>
          </p:cNvPr>
          <p:cNvSpPr/>
          <p:nvPr/>
        </p:nvSpPr>
        <p:spPr>
          <a:xfrm>
            <a:off x="308225" y="3359252"/>
            <a:ext cx="8835775" cy="6192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73AA"/>
            </a:solidFill>
          </a:ln>
        </p:spPr>
        <p:txBody>
          <a:bodyPr wrap="square">
            <a:spAutoFit/>
          </a:bodyPr>
          <a:lstStyle/>
          <a:p>
            <a:pPr marL="914400" lvl="1" indent="-457200" algn="thaiDi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th-TH" sz="32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ปัญหาด้าน</a:t>
            </a:r>
            <a:r>
              <a:rPr lang="th-TH" sz="3200" b="1" dirty="0" err="1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อื่นๆ</a:t>
            </a:r>
            <a:endParaRPr lang="th-TH" sz="3200" b="1" dirty="0"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39930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F457EB-BCAE-3E42-B00F-6DBE3ACC0377}"/>
              </a:ext>
            </a:extLst>
          </p:cNvPr>
          <p:cNvSpPr/>
          <p:nvPr/>
        </p:nvSpPr>
        <p:spPr>
          <a:xfrm>
            <a:off x="534256" y="198836"/>
            <a:ext cx="8609744" cy="707886"/>
          </a:xfrm>
          <a:prstGeom prst="rect">
            <a:avLst/>
          </a:prstGeom>
          <a:solidFill>
            <a:srgbClr val="FF73AA"/>
          </a:solidFill>
        </p:spPr>
        <p:txBody>
          <a:bodyPr wrap="square">
            <a:spAutoFit/>
          </a:bodyPr>
          <a:lstStyle/>
          <a:p>
            <a:pPr lvl="0"/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4. </a:t>
            </a:r>
            <a:r>
              <a:rPr lang="th-TH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ข้อเสนอแนะเพื่อการสนับสนุนการผลิตผลงานวิชาการในฐาน </a:t>
            </a:r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TCI 1</a:t>
            </a:r>
            <a:endParaRPr lang="en-US" sz="2800" b="1" dirty="0">
              <a:solidFill>
                <a:schemeClr val="bg1"/>
              </a:solidFill>
              <a:latin typeface="DB95ThaiText" panose="02000506000000020004" pitchFamily="2" charset="0"/>
              <a:cs typeface="DB95ThaiText" panose="02000506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EC1024A-3881-6340-9FA4-36C4DA5AFC5C}"/>
              </a:ext>
            </a:extLst>
          </p:cNvPr>
          <p:cNvSpPr/>
          <p:nvPr/>
        </p:nvSpPr>
        <p:spPr>
          <a:xfrm>
            <a:off x="534256" y="906722"/>
            <a:ext cx="8609744" cy="619272"/>
          </a:xfrm>
          <a:prstGeom prst="rect">
            <a:avLst/>
          </a:prstGeom>
          <a:solidFill>
            <a:srgbClr val="FFFF00"/>
          </a:solidFill>
          <a:ln>
            <a:solidFill>
              <a:srgbClr val="FF73AA"/>
            </a:solidFill>
          </a:ln>
        </p:spPr>
        <p:txBody>
          <a:bodyPr wrap="square">
            <a:spAutoFit/>
          </a:bodyPr>
          <a:lstStyle/>
          <a:p>
            <a:pPr marL="742950" lvl="1" indent="-285750" algn="thaiDist">
              <a:lnSpc>
                <a:spcPct val="107000"/>
              </a:lnSpc>
              <a:spcAft>
                <a:spcPts val="0"/>
              </a:spcAft>
              <a:buFont typeface="Symbol" pitchFamily="2" charset="2"/>
              <a:buChar char=""/>
              <a:tabLst>
                <a:tab pos="900430" algn="l"/>
              </a:tabLst>
            </a:pPr>
            <a:r>
              <a:rPr lang="th-TH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 การสนับสนุนด้านแรงจูงใจ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B9E30F-65F2-D947-AB9D-F6B10649BE67}"/>
              </a:ext>
            </a:extLst>
          </p:cNvPr>
          <p:cNvSpPr/>
          <p:nvPr/>
        </p:nvSpPr>
        <p:spPr>
          <a:xfrm>
            <a:off x="534257" y="1525994"/>
            <a:ext cx="8609743" cy="29243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73AA"/>
            </a:solidFill>
          </a:ln>
        </p:spPr>
        <p:txBody>
          <a:bodyPr wrap="square">
            <a:spAutoFit/>
          </a:bodyPr>
          <a:lstStyle/>
          <a:p>
            <a:pPr marL="498475" lvl="2" indent="-228600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900113" algn="l"/>
              </a:tabLst>
            </a:pPr>
            <a:r>
              <a:rPr lang="th-TH" sz="2800" b="1" dirty="0">
                <a:solidFill>
                  <a:srgbClr val="C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เงินสนับสนุน</a:t>
            </a:r>
            <a:endParaRPr lang="en-US" dirty="0">
              <a:solidFill>
                <a:srgbClr val="C0000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357188" lvl="3" indent="-227013" algn="thaiDi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"/>
            </a:pPr>
            <a:r>
              <a:rPr lang="th-TH" sz="2800" b="1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ค่าตอบแทนการตีพิมพ์ หรือการส่งผลงานที่อยู่ระหว่างรอตีพิมพ์ </a:t>
            </a:r>
            <a:r>
              <a:rPr lang="en-US" sz="2800" b="1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TCI 1</a:t>
            </a:r>
            <a:endParaRPr lang="en-US" b="1" dirty="0"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357188" lvl="3" indent="-227013" algn="thaiDi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"/>
            </a:pPr>
            <a:r>
              <a:rPr lang="th-TH" sz="2800" b="1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ค่าสมัครสมาชิกหรือค่าลงทะเบียนก่อนการส่งตีพิมพ์</a:t>
            </a:r>
            <a:r>
              <a:rPr lang="en-US" sz="2800" b="1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TCI 1</a:t>
            </a:r>
            <a:r>
              <a:rPr lang="th-TH" sz="28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ตามจริง</a:t>
            </a:r>
            <a:endParaRPr lang="en-US" b="1" dirty="0"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357188" lvl="3" indent="-227013" algn="thaiDi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"/>
            </a:pPr>
            <a:r>
              <a:rPr lang="th-TH" sz="2800" b="1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ค่าตอบแทนในการตีพิมพ์งานในระดับที่น้อยกว่า </a:t>
            </a:r>
            <a:r>
              <a:rPr lang="en-US" sz="2800" b="1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TCI 1 </a:t>
            </a:r>
            <a:r>
              <a:rPr lang="th-TH" sz="28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เช่น </a:t>
            </a:r>
            <a:r>
              <a:rPr lang="en-US" sz="2800" b="1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TCI 2</a:t>
            </a:r>
            <a:r>
              <a:rPr lang="th-TH" sz="28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หรือรายงาน</a:t>
            </a:r>
            <a:br>
              <a:rPr lang="th-TH" sz="28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</a:br>
            <a:r>
              <a:rPr lang="th-TH" sz="28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การประชุมวิชาการระดับชาติหรือนานาชาติ เพื่อเป็นการจูงใจหรือกระตุ้นการผลิต</a:t>
            </a:r>
            <a:br>
              <a:rPr lang="th-TH" sz="28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</a:br>
            <a:r>
              <a:rPr lang="th-TH" sz="2800" b="1" dirty="0"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ผลงานในระดับเบื้องต้นของผู้เพิ่งเริ่มต้นเขียนบทความ</a:t>
            </a:r>
            <a:endParaRPr lang="en-US" b="1" dirty="0"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BFAE52-8551-7444-B2B0-DBBAE96129A9}"/>
              </a:ext>
            </a:extLst>
          </p:cNvPr>
          <p:cNvSpPr/>
          <p:nvPr/>
        </p:nvSpPr>
        <p:spPr>
          <a:xfrm>
            <a:off x="534256" y="4384469"/>
            <a:ext cx="8609743" cy="246336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73AA"/>
            </a:solidFill>
          </a:ln>
        </p:spPr>
        <p:txBody>
          <a:bodyPr wrap="square">
            <a:spAutoFit/>
          </a:bodyPr>
          <a:lstStyle/>
          <a:p>
            <a:pPr marL="585788" lvl="2" indent="-228600" algn="thaiDist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900113" algn="l"/>
              </a:tabLst>
            </a:pPr>
            <a:r>
              <a:rPr lang="th-TH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การสนับสนุนด้าน</a:t>
            </a:r>
            <a:r>
              <a:rPr lang="th-TH" sz="2800" b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อื่นๆ</a:t>
            </a:r>
            <a:endParaRPr lang="en-US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400050" lvl="3" indent="-227013" algn="thaiDi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"/>
              <a:tabLst>
                <a:tab pos="900113" algn="l"/>
              </a:tabLst>
            </a:pPr>
            <a:r>
              <a:rPr lang="th-TH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การเพิ่มระยะเวลาในการนับผลงานในรายงานผลการปฏิบัติราชการประจำปี </a:t>
            </a:r>
            <a:br>
              <a:rPr lang="th-TH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</a:br>
            <a:r>
              <a:rPr lang="th-TH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หรือเพิ่มค่าภาระงานให้มากขึ้น หรือนำมาทดแทนภาระงานอื่นได้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400050" lvl="3" indent="-227013" algn="thaiDi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"/>
              <a:tabLst>
                <a:tab pos="900113" algn="l"/>
              </a:tabLst>
            </a:pPr>
            <a:r>
              <a:rPr lang="th-TH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การสนับสนุนวัสดุ อุปกรณ์ เช่น กระดาษ </a:t>
            </a:r>
            <a:r>
              <a:rPr lang="en-US" sz="2800" b="1" dirty="0"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A</a:t>
            </a:r>
            <a:r>
              <a:rPr lang="th-TH" sz="2800" b="1" dirty="0">
                <a:latin typeface="TH SarabunPSK" panose="020B0500040200020003" pitchFamily="34" charset="-34"/>
                <a:ea typeface="Calibri" panose="020F0502020204030204" pitchFamily="34" charset="0"/>
              </a:rPr>
              <a:t>4 หรือการปริ</a:t>
            </a:r>
            <a:r>
              <a:rPr lang="th-TH" sz="2800" b="1" dirty="0" err="1">
                <a:latin typeface="TH SarabunPSK" panose="020B0500040200020003" pitchFamily="34" charset="-34"/>
                <a:ea typeface="Calibri" panose="020F0502020204030204" pitchFamily="34" charset="0"/>
              </a:rPr>
              <a:t>้</a:t>
            </a:r>
            <a:r>
              <a:rPr lang="th-TH" sz="2800" b="1" dirty="0">
                <a:latin typeface="TH SarabunPSK" panose="020B0500040200020003" pitchFamily="34" charset="-34"/>
                <a:ea typeface="Calibri" panose="020F0502020204030204" pitchFamily="34" charset="0"/>
              </a:rPr>
              <a:t>นท</a:t>
            </a:r>
            <a:r>
              <a:rPr lang="th-TH" sz="2800" b="1" dirty="0" err="1">
                <a:latin typeface="TH SarabunPSK" panose="020B0500040200020003" pitchFamily="34" charset="-34"/>
                <a:ea typeface="Calibri" panose="020F0502020204030204" pitchFamily="34" charset="0"/>
              </a:rPr>
              <a:t>์</a:t>
            </a:r>
            <a:r>
              <a:rPr lang="th-TH" sz="2800" b="1" dirty="0">
                <a:latin typeface="TH SarabunPSK" panose="020B0500040200020003" pitchFamily="34" charset="-34"/>
                <a:ea typeface="Calibri" panose="020F0502020204030204" pitchFamily="34" charset="0"/>
              </a:rPr>
              <a:t>เอกสารตามโควตา</a:t>
            </a:r>
            <a:br>
              <a:rPr lang="th-TH" sz="2800" b="1" dirty="0">
                <a:latin typeface="TH SarabunPSK" panose="020B0500040200020003" pitchFamily="34" charset="-34"/>
                <a:ea typeface="Calibri" panose="020F0502020204030204" pitchFamily="34" charset="0"/>
              </a:rPr>
            </a:br>
            <a:r>
              <a:rPr lang="th-TH" sz="2800" b="1" dirty="0">
                <a:latin typeface="TH SarabunPSK" panose="020B0500040200020003" pitchFamily="34" charset="-34"/>
                <a:ea typeface="Calibri" panose="020F0502020204030204" pitchFamily="34" charset="0"/>
              </a:rPr>
              <a:t>ที่กำหนด เป็นต้น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2529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F457EB-BCAE-3E42-B00F-6DBE3ACC0377}"/>
              </a:ext>
            </a:extLst>
          </p:cNvPr>
          <p:cNvSpPr/>
          <p:nvPr/>
        </p:nvSpPr>
        <p:spPr>
          <a:xfrm>
            <a:off x="534256" y="198836"/>
            <a:ext cx="8609744" cy="707886"/>
          </a:xfrm>
          <a:prstGeom prst="rect">
            <a:avLst/>
          </a:prstGeom>
          <a:solidFill>
            <a:srgbClr val="FF73AA"/>
          </a:solidFill>
        </p:spPr>
        <p:txBody>
          <a:bodyPr wrap="square">
            <a:spAutoFit/>
          </a:bodyPr>
          <a:lstStyle/>
          <a:p>
            <a:pPr lvl="0"/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4. </a:t>
            </a:r>
            <a:r>
              <a:rPr lang="th-TH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ข้อเสนอแนะเพื่อการสนับสนุนการผลิตผลงานวิชาการในฐาน </a:t>
            </a:r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TCI 1</a:t>
            </a:r>
            <a:endParaRPr lang="en-US" sz="2800" b="1" dirty="0">
              <a:solidFill>
                <a:schemeClr val="bg1"/>
              </a:solidFill>
              <a:latin typeface="DB95ThaiText" panose="02000506000000020004" pitchFamily="2" charset="0"/>
              <a:cs typeface="DB95ThaiText" panose="02000506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EC1024A-3881-6340-9FA4-36C4DA5AFC5C}"/>
              </a:ext>
            </a:extLst>
          </p:cNvPr>
          <p:cNvSpPr/>
          <p:nvPr/>
        </p:nvSpPr>
        <p:spPr>
          <a:xfrm>
            <a:off x="534256" y="906722"/>
            <a:ext cx="8609744" cy="619272"/>
          </a:xfrm>
          <a:prstGeom prst="rect">
            <a:avLst/>
          </a:prstGeom>
          <a:solidFill>
            <a:srgbClr val="FFFF00"/>
          </a:solidFill>
          <a:ln>
            <a:solidFill>
              <a:srgbClr val="FF73AA"/>
            </a:solidFill>
          </a:ln>
        </p:spPr>
        <p:txBody>
          <a:bodyPr wrap="square">
            <a:spAutoFit/>
          </a:bodyPr>
          <a:lstStyle/>
          <a:p>
            <a:pPr marL="742950" lvl="1" indent="-285750" algn="thaiDist">
              <a:lnSpc>
                <a:spcPct val="107000"/>
              </a:lnSpc>
              <a:spcAft>
                <a:spcPts val="0"/>
              </a:spcAft>
              <a:buFont typeface="Symbol" pitchFamily="2" charset="2"/>
              <a:buChar char=""/>
              <a:tabLst>
                <a:tab pos="900430" algn="l"/>
              </a:tabLst>
            </a:pPr>
            <a:r>
              <a:rPr lang="th-TH" sz="3200" b="1" dirty="0"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 การสนับสนุนด้านความเชี่ยวชาญ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B9E30F-65F2-D947-AB9D-F6B10649BE67}"/>
              </a:ext>
            </a:extLst>
          </p:cNvPr>
          <p:cNvSpPr/>
          <p:nvPr/>
        </p:nvSpPr>
        <p:spPr>
          <a:xfrm>
            <a:off x="1175657" y="1525994"/>
            <a:ext cx="7968343" cy="331949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73AA"/>
            </a:solidFill>
          </a:ln>
        </p:spPr>
        <p:txBody>
          <a:bodyPr wrap="square">
            <a:spAutoFit/>
          </a:bodyPr>
          <a:lstStyle/>
          <a:p>
            <a:pPr marL="498475" lvl="2" indent="-228600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900113" algn="l"/>
              </a:tabLst>
            </a:pPr>
            <a:endParaRPr lang="th-TH" sz="2800" b="1" dirty="0">
              <a:solidFill>
                <a:srgbClr val="C00000"/>
              </a:solidFill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955675" lvl="3" indent="-228600">
              <a:lnSpc>
                <a:spcPct val="107000"/>
              </a:lnSpc>
              <a:buFont typeface="Courier New" panose="02070309020205020404" pitchFamily="49" charset="0"/>
              <a:buChar char="o"/>
              <a:tabLst>
                <a:tab pos="900113" algn="l"/>
              </a:tabLst>
            </a:pPr>
            <a:r>
              <a:rPr lang="th-TH" sz="2800" b="1" dirty="0">
                <a:solidFill>
                  <a:srgbClr val="C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การจัดระบบเจ้าหน้าที่ฝ่ายสนับสนุนในการช่วยเหลือ</a:t>
            </a:r>
            <a:br>
              <a:rPr lang="th-TH" sz="2800" b="1" dirty="0">
                <a:solidFill>
                  <a:srgbClr val="C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</a:br>
            <a:r>
              <a:rPr lang="th-TH" sz="2800" b="1" dirty="0">
                <a:solidFill>
                  <a:srgbClr val="C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เรื่องการจัดรูปแบบบทความ ( </a:t>
            </a:r>
            <a:r>
              <a:rPr lang="en-US" sz="2800" b="1" dirty="0">
                <a:solidFill>
                  <a:srgbClr val="C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Format)</a:t>
            </a:r>
            <a:endParaRPr lang="th-TH" sz="2800" b="1" dirty="0">
              <a:solidFill>
                <a:srgbClr val="C00000"/>
              </a:solidFill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727075" lvl="3">
              <a:lnSpc>
                <a:spcPct val="107000"/>
              </a:lnSpc>
              <a:tabLst>
                <a:tab pos="900113" algn="l"/>
              </a:tabLst>
            </a:pPr>
            <a:endParaRPr lang="th-TH" sz="2800" b="1" dirty="0">
              <a:solidFill>
                <a:srgbClr val="C00000"/>
              </a:solidFill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955675" lvl="3" indent="-228600">
              <a:lnSpc>
                <a:spcPct val="107000"/>
              </a:lnSpc>
              <a:buFont typeface="Courier New" panose="02070309020205020404" pitchFamily="49" charset="0"/>
              <a:buChar char="o"/>
              <a:tabLst>
                <a:tab pos="900113" algn="l"/>
              </a:tabLst>
            </a:pPr>
            <a:r>
              <a:rPr lang="th-TH" sz="2800" b="1" dirty="0">
                <a:solidFill>
                  <a:srgbClr val="C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การอบรมการเขียนบทความวิชาการ หรือบทความวิจัยเพื่อเผยแพร่</a:t>
            </a:r>
            <a:br>
              <a:rPr lang="th-TH" sz="2800" b="1" dirty="0">
                <a:solidFill>
                  <a:srgbClr val="C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</a:br>
            <a:r>
              <a:rPr lang="th-TH" sz="2800" b="1" dirty="0">
                <a:solidFill>
                  <a:srgbClr val="C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ให้อยู่ในมาตรฐานระดับ </a:t>
            </a:r>
            <a:r>
              <a:rPr lang="en-US" sz="2800" b="1" dirty="0">
                <a:solidFill>
                  <a:srgbClr val="C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TCI 1</a:t>
            </a:r>
          </a:p>
          <a:p>
            <a:pPr marL="498475" lvl="2" indent="-228600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900113" algn="l"/>
              </a:tabLst>
            </a:pPr>
            <a:endParaRPr lang="en-US" sz="2800" b="1" dirty="0">
              <a:solidFill>
                <a:srgbClr val="C00000"/>
              </a:solidFill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030528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4CA888C-BF72-A546-A3AD-1D1918CE6ABD}"/>
              </a:ext>
            </a:extLst>
          </p:cNvPr>
          <p:cNvSpPr/>
          <p:nvPr/>
        </p:nvSpPr>
        <p:spPr>
          <a:xfrm>
            <a:off x="267128" y="1308080"/>
            <a:ext cx="8311793" cy="7509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th-TH" sz="4000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ข้อเสนอแนะเพิ่มเติม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71E928-22AC-3D42-9A6B-8A71E2E889D4}"/>
              </a:ext>
            </a:extLst>
          </p:cNvPr>
          <p:cNvSpPr/>
          <p:nvPr/>
        </p:nvSpPr>
        <p:spPr>
          <a:xfrm>
            <a:off x="267129" y="2059055"/>
            <a:ext cx="8311793" cy="14096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indent="90170" algn="ctr">
              <a:lnSpc>
                <a:spcPct val="107000"/>
              </a:lnSpc>
              <a:spcAft>
                <a:spcPts val="0"/>
              </a:spcAft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เทคนิคการบริหารจัดการเพื่อการเผยแพร่ผลงานวิชาการ</a:t>
            </a:r>
            <a:b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ในวารสารวิชาการระดับชาติ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TCI 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290551-FB48-4C4C-B0DF-2AFA0444FB62}"/>
              </a:ext>
            </a:extLst>
          </p:cNvPr>
          <p:cNvSpPr/>
          <p:nvPr/>
        </p:nvSpPr>
        <p:spPr>
          <a:xfrm>
            <a:off x="390418" y="5530008"/>
            <a:ext cx="8311793" cy="1014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0170" algn="ctr">
              <a:lnSpc>
                <a:spcPct val="107000"/>
              </a:lnSpc>
              <a:spcAft>
                <a:spcPts val="0"/>
              </a:spcAft>
            </a:pPr>
            <a:r>
              <a:rPr lang="th-TH" sz="28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คณะมนุษยศาสตร์และสังคมศาสตร์</a:t>
            </a:r>
          </a:p>
          <a:p>
            <a:pPr indent="90170" algn="ctr">
              <a:lnSpc>
                <a:spcPct val="107000"/>
              </a:lnSpc>
              <a:spcAft>
                <a:spcPts val="0"/>
              </a:spcAft>
            </a:pPr>
            <a:r>
              <a:rPr lang="th-TH" sz="28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มหาวิทยาลัยราชภัฏพระนครศรีอยุธยา</a:t>
            </a:r>
            <a:endParaRPr lang="en-US" sz="2800" b="1" dirty="0">
              <a:solidFill>
                <a:srgbClr val="00206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78446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F457EB-BCAE-3E42-B00F-6DBE3ACC0377}"/>
              </a:ext>
            </a:extLst>
          </p:cNvPr>
          <p:cNvSpPr/>
          <p:nvPr/>
        </p:nvSpPr>
        <p:spPr>
          <a:xfrm>
            <a:off x="534256" y="933807"/>
            <a:ext cx="8609744" cy="3170099"/>
          </a:xfrm>
          <a:prstGeom prst="rect">
            <a:avLst/>
          </a:prstGeom>
          <a:solidFill>
            <a:srgbClr val="FF73AA"/>
          </a:solidFill>
        </p:spPr>
        <p:txBody>
          <a:bodyPr wrap="square">
            <a:spAutoFit/>
          </a:bodyPr>
          <a:lstStyle/>
          <a:p>
            <a:r>
              <a:rPr lang="th-TH" sz="4000" b="1" dirty="0">
                <a:solidFill>
                  <a:srgbClr val="FFFF00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ประเด็นโดยภาพรวม </a:t>
            </a:r>
            <a:endParaRPr lang="en-US" sz="4000" b="1" dirty="0">
              <a:solidFill>
                <a:srgbClr val="FFFF00"/>
              </a:solidFill>
              <a:latin typeface="DB95ThaiText" panose="02000506000000020004" pitchFamily="2" charset="0"/>
              <a:cs typeface="DB95ThaiText" panose="02000506000000020004" pitchFamily="2" charset="0"/>
            </a:endParaRPr>
          </a:p>
          <a:p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1. </a:t>
            </a:r>
            <a:r>
              <a:rPr lang="th-TH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เป้าหมาย เหตุผล แรงกระตุ้น ในการเลือกเผยแพร่ </a:t>
            </a:r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TCI 1</a:t>
            </a:r>
            <a:endParaRPr lang="en-US" sz="2800" b="1" dirty="0">
              <a:solidFill>
                <a:schemeClr val="bg1"/>
              </a:solidFill>
              <a:latin typeface="DB95ThaiText" panose="02000506000000020004" pitchFamily="2" charset="0"/>
              <a:cs typeface="DB95ThaiText" panose="02000506000000020004" pitchFamily="2" charset="0"/>
            </a:endParaRPr>
          </a:p>
          <a:p>
            <a:pPr lvl="0"/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2. </a:t>
            </a:r>
            <a:r>
              <a:rPr lang="th-TH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การบริหารจัดการของอาจารย์ในการผลิตงาน</a:t>
            </a:r>
            <a:endParaRPr lang="en-US" sz="2800" b="1" dirty="0">
              <a:solidFill>
                <a:schemeClr val="bg1"/>
              </a:solidFill>
              <a:latin typeface="DB95ThaiText" panose="02000506000000020004" pitchFamily="2" charset="0"/>
              <a:cs typeface="DB95ThaiText" panose="02000506000000020004" pitchFamily="2" charset="0"/>
            </a:endParaRPr>
          </a:p>
          <a:p>
            <a:pPr lvl="0"/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3. </a:t>
            </a:r>
            <a:r>
              <a:rPr lang="th-TH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ปัญหาที่พบและแนวทางแก้ไขปัญหาระหว่างการดำเนินการ</a:t>
            </a:r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	</a:t>
            </a:r>
          </a:p>
          <a:p>
            <a:pPr lvl="0"/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4. </a:t>
            </a:r>
            <a:r>
              <a:rPr lang="th-TH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ข้อเสนอแนะเพื่อการสนับสนุนการผลิตผลงานวิชาการในฐาน </a:t>
            </a:r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TCI 1</a:t>
            </a:r>
            <a:endParaRPr lang="en-US" sz="2800" b="1" dirty="0">
              <a:solidFill>
                <a:schemeClr val="bg1"/>
              </a:solidFill>
              <a:latin typeface="DB95ThaiText" panose="02000506000000020004" pitchFamily="2" charset="0"/>
              <a:cs typeface="DB95ThaiText" panose="020005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486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F457EB-BCAE-3E42-B00F-6DBE3ACC0377}"/>
              </a:ext>
            </a:extLst>
          </p:cNvPr>
          <p:cNvSpPr/>
          <p:nvPr/>
        </p:nvSpPr>
        <p:spPr>
          <a:xfrm>
            <a:off x="0" y="327631"/>
            <a:ext cx="8609744" cy="707886"/>
          </a:xfrm>
          <a:prstGeom prst="rect">
            <a:avLst/>
          </a:prstGeom>
          <a:solidFill>
            <a:srgbClr val="FF73AA"/>
          </a:solidFill>
          <a:ln>
            <a:solidFill>
              <a:srgbClr val="FF73AA"/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1. </a:t>
            </a:r>
            <a:r>
              <a:rPr lang="th-TH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เป้าหมาย เหตุผล แรงกระตุ้น ในการเลือกเผยแพร่ </a:t>
            </a:r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TCI 1</a:t>
            </a:r>
            <a:endParaRPr lang="en-US" sz="2800" b="1" dirty="0">
              <a:solidFill>
                <a:schemeClr val="bg1"/>
              </a:solidFill>
              <a:latin typeface="DB95ThaiText" panose="02000506000000020004" pitchFamily="2" charset="0"/>
              <a:cs typeface="DB95ThaiText" panose="020005060000000200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EC9E56-4C0A-5447-B125-B38A26595F08}"/>
              </a:ext>
            </a:extLst>
          </p:cNvPr>
          <p:cNvSpPr/>
          <p:nvPr/>
        </p:nvSpPr>
        <p:spPr>
          <a:xfrm>
            <a:off x="308225" y="1035517"/>
            <a:ext cx="8835775" cy="49830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73AA"/>
            </a:solidFill>
          </a:ln>
        </p:spPr>
        <p:txBody>
          <a:bodyPr wrap="square">
            <a:spAutoFit/>
          </a:bodyPr>
          <a:lstStyle/>
          <a:p>
            <a:pPr marL="514350" lvl="0" indent="-514350" algn="thaiDist">
              <a:lnSpc>
                <a:spcPct val="107000"/>
              </a:lnSpc>
              <a:spcAft>
                <a:spcPts val="0"/>
              </a:spcAft>
              <a:buFont typeface="+mj-lt"/>
              <a:buAutoNum type="arabicParenR"/>
            </a:pPr>
            <a:r>
              <a:rPr lang="th-TH" sz="2700" b="1" dirty="0">
                <a:solidFill>
                  <a:srgbClr val="00206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หน้าที่</a:t>
            </a:r>
            <a:r>
              <a:rPr lang="en-US" sz="2700" b="1" dirty="0">
                <a:solidFill>
                  <a:srgbClr val="00206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/</a:t>
            </a:r>
            <a:r>
              <a:rPr lang="th-TH" sz="2700" b="1" dirty="0">
                <a:solidFill>
                  <a:srgbClr val="00206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พันธกิจของอาจารย์ในการผลิตผลงานทางวิชาการ</a:t>
            </a:r>
            <a:endParaRPr lang="en-US" sz="2700" b="1" dirty="0">
              <a:solidFill>
                <a:srgbClr val="00206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514350" lvl="0" indent="-514350" algn="thaiDist">
              <a:lnSpc>
                <a:spcPct val="107000"/>
              </a:lnSpc>
              <a:spcAft>
                <a:spcPts val="0"/>
              </a:spcAft>
              <a:buFont typeface="+mj-lt"/>
              <a:buAutoNum type="arabicParenR"/>
            </a:pPr>
            <a:r>
              <a:rPr lang="th-TH" sz="2700" b="1" dirty="0">
                <a:solidFill>
                  <a:srgbClr val="00206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การตีพิมพ์บทความวิจัยในฐานที่กำหนดตามเงื่อนไขทุนวิจัยที่ได้รับ</a:t>
            </a:r>
            <a:endParaRPr lang="en-US" sz="2700" b="1" dirty="0">
              <a:solidFill>
                <a:srgbClr val="00206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514350" lvl="0" indent="-514350" algn="thaiDist">
              <a:lnSpc>
                <a:spcPct val="107000"/>
              </a:lnSpc>
              <a:spcAft>
                <a:spcPts val="0"/>
              </a:spcAft>
              <a:buFont typeface="+mj-lt"/>
              <a:buAutoNum type="arabicParenR"/>
            </a:pPr>
            <a:r>
              <a:rPr lang="th-TH" sz="2700" b="1" dirty="0">
                <a:solidFill>
                  <a:srgbClr val="00206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การประกันคุณภาพระดับหลักสูตร คณะ และมหาวิทยาลัย</a:t>
            </a:r>
            <a:endParaRPr lang="en-US" sz="2700" b="1" dirty="0">
              <a:solidFill>
                <a:srgbClr val="00206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514350" lvl="0" indent="-514350" algn="thaiDist">
              <a:lnSpc>
                <a:spcPct val="107000"/>
              </a:lnSpc>
              <a:spcAft>
                <a:spcPts val="0"/>
              </a:spcAft>
              <a:buFont typeface="+mj-lt"/>
              <a:buAutoNum type="arabicParenR"/>
            </a:pPr>
            <a:r>
              <a:rPr lang="th-TH" sz="2700" b="1" dirty="0">
                <a:solidFill>
                  <a:srgbClr val="00206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การกำหนดตำแหน่งทางวิชาการของผู้ผลิตผลงาน</a:t>
            </a:r>
            <a:endParaRPr lang="en-US" sz="2700" b="1" dirty="0">
              <a:solidFill>
                <a:srgbClr val="00206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514350" lvl="0" indent="-514350" algn="thaiDist">
              <a:lnSpc>
                <a:spcPct val="107000"/>
              </a:lnSpc>
              <a:spcAft>
                <a:spcPts val="0"/>
              </a:spcAft>
              <a:buFont typeface="+mj-lt"/>
              <a:buAutoNum type="arabicParenR"/>
            </a:pPr>
            <a:r>
              <a:rPr lang="th-TH" sz="2700" b="1" dirty="0">
                <a:solidFill>
                  <a:srgbClr val="00206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การได้รับค่าตอบแทนในการตีพิมพ์บทความที่ค่อนข้างสูงกว่าวารสารฐานอื่นในระดับชาติ</a:t>
            </a:r>
            <a:endParaRPr lang="en-US" sz="2700" b="1" dirty="0">
              <a:solidFill>
                <a:srgbClr val="00206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514350" lvl="0" indent="-514350" algn="thaiDist">
              <a:lnSpc>
                <a:spcPct val="107000"/>
              </a:lnSpc>
              <a:spcAft>
                <a:spcPts val="0"/>
              </a:spcAft>
              <a:buFont typeface="+mj-lt"/>
              <a:buAutoNum type="arabicParenR"/>
            </a:pPr>
            <a:r>
              <a:rPr lang="th-TH" sz="2700" b="1" dirty="0">
                <a:solidFill>
                  <a:srgbClr val="00206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การได้รับรางวัลนักวิจัยดีเด่นโดยมหาวิทยาลัย</a:t>
            </a:r>
            <a:endParaRPr lang="en-US" sz="2700" b="1" dirty="0">
              <a:solidFill>
                <a:srgbClr val="00206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514350" lvl="0" indent="-514350" algn="thaiDist">
              <a:lnSpc>
                <a:spcPct val="107000"/>
              </a:lnSpc>
              <a:spcAft>
                <a:spcPts val="0"/>
              </a:spcAft>
              <a:buFont typeface="+mj-lt"/>
              <a:buAutoNum type="arabicParenR"/>
            </a:pPr>
            <a:r>
              <a:rPr lang="th-TH" sz="2700" b="1" dirty="0">
                <a:solidFill>
                  <a:srgbClr val="00206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การได้รับการอ้างอิง </a:t>
            </a:r>
            <a:r>
              <a:rPr lang="en-US" sz="2700" b="1" dirty="0">
                <a:solidFill>
                  <a:srgbClr val="00206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(Citation)</a:t>
            </a:r>
            <a:r>
              <a:rPr lang="th-TH" sz="2700" b="1" dirty="0">
                <a:solidFill>
                  <a:srgbClr val="00206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</a:t>
            </a:r>
            <a:endParaRPr lang="en-US" sz="2700" b="1" dirty="0">
              <a:solidFill>
                <a:srgbClr val="00206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514350" lvl="0" indent="-514350" algn="thaiDist">
              <a:lnSpc>
                <a:spcPct val="107000"/>
              </a:lnSpc>
              <a:spcAft>
                <a:spcPts val="0"/>
              </a:spcAft>
              <a:buFont typeface="+mj-lt"/>
              <a:buAutoNum type="arabicParenR"/>
            </a:pPr>
            <a:r>
              <a:rPr lang="th-TH" sz="2700" b="1" dirty="0">
                <a:solidFill>
                  <a:srgbClr val="00206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การพัฒนาตนเองในศาสตร์นำไปสู่การประยุกต์ใช้ในการสอนหรือการวิจัยต่อไปได้</a:t>
            </a:r>
            <a:endParaRPr lang="en-US" sz="2700" b="1" dirty="0">
              <a:solidFill>
                <a:srgbClr val="00206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514350" lvl="0" indent="-514350">
              <a:lnSpc>
                <a:spcPct val="107000"/>
              </a:lnSpc>
              <a:spcAft>
                <a:spcPts val="0"/>
              </a:spcAft>
              <a:buFont typeface="+mj-lt"/>
              <a:buAutoNum type="arabicParenR"/>
            </a:pPr>
            <a:r>
              <a:rPr lang="th-TH" sz="2700" b="1" dirty="0">
                <a:solidFill>
                  <a:srgbClr val="00206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การท้าทาย (</a:t>
            </a:r>
            <a:r>
              <a:rPr lang="en-US" sz="2700" b="1" dirty="0">
                <a:solidFill>
                  <a:srgbClr val="00206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Challenge</a:t>
            </a:r>
            <a:r>
              <a:rPr lang="th-TH" sz="2700" b="1" dirty="0">
                <a:solidFill>
                  <a:srgbClr val="00206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) ความสามารถตนเอง </a:t>
            </a:r>
            <a:endParaRPr lang="en-US" sz="2700" b="1" dirty="0">
              <a:solidFill>
                <a:srgbClr val="00206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514350" lvl="0" indent="-514350" algn="thaiDist">
              <a:lnSpc>
                <a:spcPct val="107000"/>
              </a:lnSpc>
              <a:spcAft>
                <a:spcPts val="0"/>
              </a:spcAft>
              <a:buFont typeface="+mj-lt"/>
              <a:buAutoNum type="arabicParenR"/>
            </a:pPr>
            <a:r>
              <a:rPr lang="th-TH" sz="2700" b="1" dirty="0">
                <a:solidFill>
                  <a:srgbClr val="00206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การการันตีคุณภาพงานวิจัยว่าเป็นงานที่มีคุณภาพ ได้มาตรฐาน</a:t>
            </a:r>
            <a:endParaRPr lang="en-US" sz="2700" b="1" dirty="0">
              <a:solidFill>
                <a:srgbClr val="00206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514350" lvl="0" indent="-514350">
              <a:lnSpc>
                <a:spcPct val="107000"/>
              </a:lnSpc>
              <a:spcAft>
                <a:spcPts val="0"/>
              </a:spcAft>
              <a:buFont typeface="+mj-lt"/>
              <a:buAutoNum type="arabicParenR"/>
            </a:pPr>
            <a:r>
              <a:rPr lang="th-TH" sz="2700" b="1" dirty="0">
                <a:solidFill>
                  <a:srgbClr val="00206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การเพิ่มความมั่นใจในการผลิตผลงานวิชาการมากขึ้น</a:t>
            </a:r>
            <a:endParaRPr lang="en-US" sz="2700" b="1" dirty="0">
              <a:solidFill>
                <a:srgbClr val="00206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5684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F457EB-BCAE-3E42-B00F-6DBE3ACC0377}"/>
              </a:ext>
            </a:extLst>
          </p:cNvPr>
          <p:cNvSpPr/>
          <p:nvPr/>
        </p:nvSpPr>
        <p:spPr>
          <a:xfrm>
            <a:off x="534256" y="420100"/>
            <a:ext cx="8609744" cy="707886"/>
          </a:xfrm>
          <a:prstGeom prst="rect">
            <a:avLst/>
          </a:prstGeom>
          <a:solidFill>
            <a:srgbClr val="FF73AA"/>
          </a:solidFill>
        </p:spPr>
        <p:txBody>
          <a:bodyPr wrap="square">
            <a:spAutoFit/>
          </a:bodyPr>
          <a:lstStyle/>
          <a:p>
            <a:pPr lvl="0"/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2. </a:t>
            </a:r>
            <a:r>
              <a:rPr lang="th-TH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การบริหารจัดการของอาจารย์ในการผลิตงาน</a:t>
            </a:r>
            <a:endParaRPr lang="en-US" sz="2800" b="1" dirty="0">
              <a:solidFill>
                <a:schemeClr val="bg1"/>
              </a:solidFill>
              <a:latin typeface="DB95ThaiText" panose="02000506000000020004" pitchFamily="2" charset="0"/>
              <a:cs typeface="DB95ThaiText" panose="02000506000000020004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E71EBF3-57D0-CA4F-87D7-E363DDBEB88F}"/>
              </a:ext>
            </a:extLst>
          </p:cNvPr>
          <p:cNvSpPr/>
          <p:nvPr/>
        </p:nvSpPr>
        <p:spPr>
          <a:xfrm>
            <a:off x="0" y="1127986"/>
            <a:ext cx="8445357" cy="20621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73AA"/>
            </a:solidFill>
          </a:ln>
        </p:spPr>
        <p:txBody>
          <a:bodyPr wrap="square">
            <a:spAutoFit/>
          </a:bodyPr>
          <a:lstStyle/>
          <a:p>
            <a:pPr marL="582613" lvl="1" indent="358775">
              <a:spcAft>
                <a:spcPts val="0"/>
              </a:spcAft>
              <a:buFont typeface="+mj-lt"/>
              <a:buAutoNum type="arabicParenR"/>
            </a:pPr>
            <a:r>
              <a:rPr lang="th-TH" sz="3200" b="1" dirty="0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เทคนิคการบริหารจัดการเวลา</a:t>
            </a:r>
            <a:endParaRPr lang="en-US" sz="2000" b="1" dirty="0">
              <a:solidFill>
                <a:srgbClr val="002060"/>
              </a:solidFill>
              <a:effectLst/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  <a:p>
            <a:pPr marL="582613" lvl="1" indent="358775">
              <a:spcAft>
                <a:spcPts val="0"/>
              </a:spcAft>
              <a:buFont typeface="+mj-lt"/>
              <a:buAutoNum type="arabicParenR"/>
            </a:pPr>
            <a:r>
              <a:rPr lang="th-TH" sz="3200" b="1" dirty="0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เทคนิคการเลือกวารสาร</a:t>
            </a:r>
            <a:endParaRPr lang="en-US" sz="2000" b="1" dirty="0">
              <a:solidFill>
                <a:srgbClr val="002060"/>
              </a:solidFill>
              <a:effectLst/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  <a:p>
            <a:pPr marL="582613" lvl="1" indent="358775">
              <a:spcAft>
                <a:spcPts val="0"/>
              </a:spcAft>
              <a:buFont typeface="+mj-lt"/>
              <a:buAutoNum type="arabicParenR"/>
            </a:pPr>
            <a:r>
              <a:rPr lang="th-TH" sz="3200" b="1" dirty="0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เทคนิคการเลือกเขียนประเด็นเนื้อหาเพื่อผลิตบทความวิจัย</a:t>
            </a:r>
            <a:r>
              <a:rPr lang="en-US" sz="3200" b="1" dirty="0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/</a:t>
            </a:r>
            <a:r>
              <a:rPr lang="th-TH" sz="3200" b="1" dirty="0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บทความวิชาการ</a:t>
            </a:r>
          </a:p>
          <a:p>
            <a:pPr marL="582613" lvl="1" indent="358775">
              <a:spcAft>
                <a:spcPts val="0"/>
              </a:spcAft>
              <a:buFont typeface="+mj-lt"/>
              <a:buAutoNum type="arabicParenR"/>
            </a:pPr>
            <a:r>
              <a:rPr lang="th-TH" sz="3200" b="1" dirty="0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เทคนิคการติดต่อวารสาร/ช่องทางเพื่อส่งบทความ</a:t>
            </a:r>
          </a:p>
        </p:txBody>
      </p:sp>
    </p:spTree>
    <p:extLst>
      <p:ext uri="{BB962C8B-B14F-4D97-AF65-F5344CB8AC3E}">
        <p14:creationId xmlns:p14="http://schemas.microsoft.com/office/powerpoint/2010/main" val="491917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F457EB-BCAE-3E42-B00F-6DBE3ACC0377}"/>
              </a:ext>
            </a:extLst>
          </p:cNvPr>
          <p:cNvSpPr/>
          <p:nvPr/>
        </p:nvSpPr>
        <p:spPr>
          <a:xfrm>
            <a:off x="534256" y="420100"/>
            <a:ext cx="8609744" cy="707886"/>
          </a:xfrm>
          <a:prstGeom prst="rect">
            <a:avLst/>
          </a:prstGeom>
          <a:solidFill>
            <a:srgbClr val="FF73AA"/>
          </a:solidFill>
        </p:spPr>
        <p:txBody>
          <a:bodyPr wrap="square">
            <a:spAutoFit/>
          </a:bodyPr>
          <a:lstStyle/>
          <a:p>
            <a:pPr lvl="0"/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2. </a:t>
            </a:r>
            <a:r>
              <a:rPr lang="th-TH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การบริหารจัดการของอาจารย์ในการผลิตงาน</a:t>
            </a:r>
            <a:endParaRPr lang="en-US" sz="2800" b="1" dirty="0">
              <a:solidFill>
                <a:schemeClr val="bg1"/>
              </a:solidFill>
              <a:latin typeface="DB95ThaiText" panose="02000506000000020004" pitchFamily="2" charset="0"/>
              <a:cs typeface="DB95ThaiText" panose="02000506000000020004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E71EBF3-57D0-CA4F-87D7-E363DDBEB88F}"/>
              </a:ext>
            </a:extLst>
          </p:cNvPr>
          <p:cNvSpPr/>
          <p:nvPr/>
        </p:nvSpPr>
        <p:spPr>
          <a:xfrm>
            <a:off x="0" y="1127986"/>
            <a:ext cx="8445357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73AA"/>
            </a:solidFill>
          </a:ln>
        </p:spPr>
        <p:txBody>
          <a:bodyPr wrap="square">
            <a:spAutoFit/>
          </a:bodyPr>
          <a:lstStyle/>
          <a:p>
            <a:pPr marL="582613" lvl="1" indent="358775">
              <a:spcAft>
                <a:spcPts val="0"/>
              </a:spcAft>
              <a:buFont typeface="+mj-lt"/>
              <a:buAutoNum type="arabicParenR"/>
            </a:pPr>
            <a:r>
              <a:rPr lang="th-TH" sz="3200" b="1" dirty="0">
                <a:solidFill>
                  <a:srgbClr val="C0000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เทคนิคการบริหารจัดการเวลา</a:t>
            </a:r>
          </a:p>
          <a:p>
            <a:pPr marL="1382713" lvl="2" indent="-342900">
              <a:buFont typeface="Courier New" panose="02070309020205020404" pitchFamily="49" charset="0"/>
              <a:buChar char="o"/>
            </a:pPr>
            <a:r>
              <a:rPr lang="th-TH" sz="28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ช่วงเวลาว่างจากการสอน หลังเลิกงาน หรือว่างจากภารกิจอื่น </a:t>
            </a:r>
          </a:p>
          <a:p>
            <a:pPr marL="1382713" lvl="2" indent="-342900">
              <a:buFont typeface="Courier New" panose="02070309020205020404" pitchFamily="49" charset="0"/>
              <a:buChar char="o"/>
            </a:pPr>
            <a:r>
              <a:rPr lang="th-TH" sz="28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ช่วงเวลาตามความสะดวกหรือมีสมาธิ เช่น ช่วงกลางคืน ช่วงเช้ามืด</a:t>
            </a:r>
          </a:p>
          <a:p>
            <a:pPr marL="1382713" lvl="2" indent="-342900">
              <a:buFont typeface="Courier New" panose="02070309020205020404" pitchFamily="49" charset="0"/>
              <a:buChar char="o"/>
            </a:pPr>
            <a:r>
              <a:rPr lang="en-US" sz="28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Any time Any where </a:t>
            </a:r>
            <a:endParaRPr lang="th-TH" sz="2800" b="1" dirty="0"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  <a:p>
            <a:pPr marL="1382713" lvl="2" indent="-342900">
              <a:buFont typeface="Courier New" panose="02070309020205020404" pitchFamily="49" charset="0"/>
              <a:buChar char="o"/>
            </a:pPr>
            <a:r>
              <a:rPr lang="th-TH" sz="28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ทุกวัน แต่อาจจะใช้เวลาไม่มาก เขียนวันละนิด เพื่อให้มีวินัยทำ</a:t>
            </a:r>
            <a:r>
              <a:rPr lang="th-TH" sz="2800" b="1" dirty="0" err="1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เรื่อยๆ</a:t>
            </a:r>
            <a:endParaRPr lang="th-TH" sz="2800" b="1" dirty="0"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17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F457EB-BCAE-3E42-B00F-6DBE3ACC0377}"/>
              </a:ext>
            </a:extLst>
          </p:cNvPr>
          <p:cNvSpPr/>
          <p:nvPr/>
        </p:nvSpPr>
        <p:spPr>
          <a:xfrm>
            <a:off x="534256" y="420100"/>
            <a:ext cx="8609744" cy="707886"/>
          </a:xfrm>
          <a:prstGeom prst="rect">
            <a:avLst/>
          </a:prstGeom>
          <a:solidFill>
            <a:srgbClr val="FF73AA"/>
          </a:solidFill>
        </p:spPr>
        <p:txBody>
          <a:bodyPr wrap="square">
            <a:spAutoFit/>
          </a:bodyPr>
          <a:lstStyle/>
          <a:p>
            <a:pPr lvl="0"/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2. </a:t>
            </a:r>
            <a:r>
              <a:rPr lang="th-TH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การบริหารจัดการของอาจารย์ในการผลิตงาน</a:t>
            </a:r>
            <a:endParaRPr lang="en-US" sz="2800" b="1" dirty="0">
              <a:solidFill>
                <a:schemeClr val="bg1"/>
              </a:solidFill>
              <a:latin typeface="DB95ThaiText" panose="02000506000000020004" pitchFamily="2" charset="0"/>
              <a:cs typeface="DB95ThaiText" panose="02000506000000020004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E71EBF3-57D0-CA4F-87D7-E363DDBEB88F}"/>
              </a:ext>
            </a:extLst>
          </p:cNvPr>
          <p:cNvSpPr/>
          <p:nvPr/>
        </p:nvSpPr>
        <p:spPr>
          <a:xfrm>
            <a:off x="0" y="1127986"/>
            <a:ext cx="8445357" cy="39087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73AA"/>
            </a:solidFill>
          </a:ln>
        </p:spPr>
        <p:txBody>
          <a:bodyPr wrap="square">
            <a:spAutoFit/>
          </a:bodyPr>
          <a:lstStyle/>
          <a:p>
            <a:pPr marL="582613" lvl="1">
              <a:spcAft>
                <a:spcPts val="0"/>
              </a:spcAft>
            </a:pPr>
            <a:r>
              <a:rPr lang="en-US" sz="3200" b="1" dirty="0">
                <a:solidFill>
                  <a:srgbClr val="C0000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2) </a:t>
            </a:r>
            <a:r>
              <a:rPr lang="th-TH" sz="3200" b="1" dirty="0">
                <a:solidFill>
                  <a:srgbClr val="C0000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เทคนิคการเลือกวารสาร</a:t>
            </a:r>
            <a:endParaRPr lang="en-US" sz="3200" b="1" dirty="0">
              <a:solidFill>
                <a:srgbClr val="C00000"/>
              </a:solidFill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  <a:p>
            <a:pPr marL="925513" lvl="1" indent="-34290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ศึกษาข้อมูลของวารสาร จากเว็บไซต์ที่เผยแพร่รายชื่อวารสารในฐาน </a:t>
            </a:r>
            <a:r>
              <a:rPr lang="en-US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TCI 1 </a:t>
            </a: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เช่น </a:t>
            </a:r>
            <a:r>
              <a:rPr lang="en-US" sz="2400" b="1" dirty="0" err="1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ThaiJo</a:t>
            </a:r>
            <a:endParaRPr lang="en-US" sz="2400" b="1" dirty="0"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  <a:p>
            <a:pPr marL="925513" lvl="1" indent="-34290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เลือกวารสารที่เกี่ยวข้องในศาสตร์ของตนเองแบบกว้างที่สุด เช่น มนุษยศาสตร์และสังคมศาสตร์</a:t>
            </a:r>
          </a:p>
          <a:p>
            <a:pPr marL="925513" lvl="1" indent="-34290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ศึกษาวารสารว่ามีบทความที่เกี่ยวข้องกับด้านของตนเองหรือไม่ ทั้งโดยตรงและสัมพันธ์เกี่ยวข้อง</a:t>
            </a:r>
          </a:p>
          <a:p>
            <a:pPr marL="925513" lvl="1" indent="-34290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ศึกษาวารสารย้อนหลังไปในช่วงเวลาที่อยู่ในฐาน </a:t>
            </a:r>
            <a:r>
              <a:rPr lang="en-US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TCI 1 </a:t>
            </a:r>
            <a:b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</a:b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ว่ามีการรับบทความวิจัยหรือบทความวิชาการอย่างไร เป็นสัดส่วนเท่าใด </a:t>
            </a:r>
            <a:b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</a:b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ตีพิมพ์ปีละกี่ฉบับ เปิดรับช่วงเวลาไหน เพื่อดูความเป็นไปได้</a:t>
            </a:r>
          </a:p>
          <a:p>
            <a:pPr marL="925513" lvl="1" indent="-34290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พิจารณาจากการเก็บค่าธรรมเนียมสมาชิก หรือค่าลงทะเบียนในการตีพิมพ์</a:t>
            </a:r>
          </a:p>
          <a:p>
            <a:pPr marL="925513" lvl="1" indent="-34290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แลกเปลี่ยนข้อมูลหรือขอคำแนะนำจากเพื่อนร่วมงานที่เคยตีพิมพ์ (ทั้งในสถาบันเดียวกันและต่างสถาบัน)</a:t>
            </a:r>
          </a:p>
          <a:p>
            <a:pPr marL="925513" lvl="1" indent="-34290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การประชาสัมพันธ์เปิดรับบทความจากที่ส่งมาที่คณะ หรือในสื่อช่องทาง</a:t>
            </a:r>
            <a:r>
              <a:rPr lang="th-TH" sz="2400" b="1" dirty="0" err="1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ต่างๆ</a:t>
            </a: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0644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F457EB-BCAE-3E42-B00F-6DBE3ACC0377}"/>
              </a:ext>
            </a:extLst>
          </p:cNvPr>
          <p:cNvSpPr/>
          <p:nvPr/>
        </p:nvSpPr>
        <p:spPr>
          <a:xfrm>
            <a:off x="534256" y="420100"/>
            <a:ext cx="8609744" cy="707886"/>
          </a:xfrm>
          <a:prstGeom prst="rect">
            <a:avLst/>
          </a:prstGeom>
          <a:solidFill>
            <a:srgbClr val="FF73AA"/>
          </a:solidFill>
        </p:spPr>
        <p:txBody>
          <a:bodyPr wrap="square">
            <a:spAutoFit/>
          </a:bodyPr>
          <a:lstStyle/>
          <a:p>
            <a:pPr lvl="0"/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2. </a:t>
            </a:r>
            <a:r>
              <a:rPr lang="th-TH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การบริหารจัดการของอาจารย์ในการผลิตงาน</a:t>
            </a:r>
            <a:endParaRPr lang="en-US" sz="2800" b="1" dirty="0">
              <a:solidFill>
                <a:schemeClr val="bg1"/>
              </a:solidFill>
              <a:latin typeface="DB95ThaiText" panose="02000506000000020004" pitchFamily="2" charset="0"/>
              <a:cs typeface="DB95ThaiText" panose="02000506000000020004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E71EBF3-57D0-CA4F-87D7-E363DDBEB88F}"/>
              </a:ext>
            </a:extLst>
          </p:cNvPr>
          <p:cNvSpPr/>
          <p:nvPr/>
        </p:nvSpPr>
        <p:spPr>
          <a:xfrm>
            <a:off x="0" y="1127986"/>
            <a:ext cx="8631252" cy="39087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73AA"/>
            </a:solidFill>
          </a:ln>
        </p:spPr>
        <p:txBody>
          <a:bodyPr wrap="square">
            <a:spAutoFit/>
          </a:bodyPr>
          <a:lstStyle/>
          <a:p>
            <a:pPr marL="582613" lvl="1">
              <a:spcAft>
                <a:spcPts val="0"/>
              </a:spcAft>
            </a:pPr>
            <a:r>
              <a:rPr lang="en-US" sz="3200" b="1" dirty="0">
                <a:solidFill>
                  <a:srgbClr val="C0000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3) </a:t>
            </a:r>
            <a:r>
              <a:rPr lang="th-TH" sz="3200" b="1" dirty="0">
                <a:solidFill>
                  <a:srgbClr val="C0000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เทคนิคการเลือกเขียนประเด็นเนื้อหาเพื่อผลิตบทความวิจัย</a:t>
            </a:r>
            <a:r>
              <a:rPr lang="en-US" sz="3200" b="1" dirty="0">
                <a:solidFill>
                  <a:srgbClr val="C0000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/</a:t>
            </a:r>
            <a:r>
              <a:rPr lang="th-TH" sz="3200" b="1" dirty="0">
                <a:solidFill>
                  <a:srgbClr val="C0000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บทความวิชาการ</a:t>
            </a:r>
            <a:endParaRPr lang="en-US" sz="3200" b="1" dirty="0">
              <a:solidFill>
                <a:srgbClr val="C00000"/>
              </a:solidFill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  <a:p>
            <a:pPr marL="1039813" lvl="1" indent="-457200"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1600" b="1" dirty="0"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  <a:p>
            <a:pPr marL="1039813" lvl="1" indent="-45720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8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เลือกเขียนตามความถนัด เช่น หากทำงานวิจัยอยู่แล้วการเขียนบทความวิจัยดีกว่า </a:t>
            </a:r>
            <a:br>
              <a:rPr lang="th-TH" sz="28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</a:br>
            <a:r>
              <a:rPr lang="th-TH" sz="28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แต่หากยังไม่มีงานวิจัยก็อาจจะเลือกเขียนบทความวิชาการที่เน้นการวิเคราะห์บริบทใหม่ๆในกรอบแนวคิดหรือกรอบทฤษฎี</a:t>
            </a:r>
          </a:p>
          <a:p>
            <a:pPr marL="582613" lvl="1">
              <a:spcAft>
                <a:spcPts val="0"/>
              </a:spcAft>
            </a:pPr>
            <a:endParaRPr lang="th-TH" sz="2800" b="1" dirty="0"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  <a:p>
            <a:pPr marL="1039813" lvl="1" indent="-45720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8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ศึกษาวารสาร ข้อมูลบทความที่ได้ตีพิมพ์ ว่ามีสไตล์การเขียนแบบไหน </a:t>
            </a:r>
            <a:br>
              <a:rPr lang="th-TH" sz="28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</a:br>
            <a:r>
              <a:rPr lang="th-TH" sz="28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เอามาประยุกต์ ปรับใช้ให้เข้ากับของเรา</a:t>
            </a:r>
          </a:p>
          <a:p>
            <a:pPr marL="1039813" lvl="1" indent="-457200"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th-TH" sz="3200" b="1" dirty="0"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670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F457EB-BCAE-3E42-B00F-6DBE3ACC0377}"/>
              </a:ext>
            </a:extLst>
          </p:cNvPr>
          <p:cNvSpPr/>
          <p:nvPr/>
        </p:nvSpPr>
        <p:spPr>
          <a:xfrm>
            <a:off x="534256" y="420100"/>
            <a:ext cx="8609744" cy="707886"/>
          </a:xfrm>
          <a:prstGeom prst="rect">
            <a:avLst/>
          </a:prstGeom>
          <a:solidFill>
            <a:srgbClr val="FF73AA"/>
          </a:solidFill>
        </p:spPr>
        <p:txBody>
          <a:bodyPr wrap="square">
            <a:spAutoFit/>
          </a:bodyPr>
          <a:lstStyle/>
          <a:p>
            <a:pPr lvl="0"/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2. </a:t>
            </a:r>
            <a:r>
              <a:rPr lang="th-TH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การบริหารจัดการของอาจารย์ในการผลิตงาน</a:t>
            </a:r>
            <a:endParaRPr lang="en-US" sz="2800" b="1" dirty="0">
              <a:solidFill>
                <a:schemeClr val="bg1"/>
              </a:solidFill>
              <a:latin typeface="DB95ThaiText" panose="02000506000000020004" pitchFamily="2" charset="0"/>
              <a:cs typeface="DB95ThaiText" panose="02000506000000020004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E71EBF3-57D0-CA4F-87D7-E363DDBEB88F}"/>
              </a:ext>
            </a:extLst>
          </p:cNvPr>
          <p:cNvSpPr/>
          <p:nvPr/>
        </p:nvSpPr>
        <p:spPr>
          <a:xfrm>
            <a:off x="0" y="1127986"/>
            <a:ext cx="863125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73AA"/>
            </a:solidFill>
          </a:ln>
        </p:spPr>
        <p:txBody>
          <a:bodyPr wrap="square">
            <a:spAutoFit/>
          </a:bodyPr>
          <a:lstStyle/>
          <a:p>
            <a:pPr marL="582613" lvl="1">
              <a:spcAft>
                <a:spcPts val="0"/>
              </a:spcAft>
            </a:pPr>
            <a:r>
              <a:rPr lang="en-US" sz="3200" b="1" dirty="0">
                <a:solidFill>
                  <a:srgbClr val="C0000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3) </a:t>
            </a:r>
            <a:r>
              <a:rPr lang="th-TH" sz="3200" b="1" dirty="0">
                <a:solidFill>
                  <a:srgbClr val="C0000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เทคนิคการเลือกเขียนประเด็นเนื้อหาเพื่อผลิตบทความวิจัย</a:t>
            </a:r>
            <a:r>
              <a:rPr lang="en-US" sz="3200" b="1" dirty="0">
                <a:solidFill>
                  <a:srgbClr val="C0000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/</a:t>
            </a:r>
            <a:r>
              <a:rPr lang="th-TH" sz="3200" b="1" dirty="0">
                <a:solidFill>
                  <a:srgbClr val="C0000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บทความวิชาการ</a:t>
            </a:r>
            <a:endParaRPr lang="th-TH" sz="3200" b="1" dirty="0"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9B66E3-125D-8D41-9806-732BE7CE26AA}"/>
              </a:ext>
            </a:extLst>
          </p:cNvPr>
          <p:cNvSpPr/>
          <p:nvPr/>
        </p:nvSpPr>
        <p:spPr>
          <a:xfrm>
            <a:off x="0" y="1712761"/>
            <a:ext cx="4742916" cy="49705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73AA"/>
            </a:solidFill>
          </a:ln>
        </p:spPr>
        <p:txBody>
          <a:bodyPr wrap="square">
            <a:spAutoFit/>
          </a:bodyPr>
          <a:lstStyle/>
          <a:p>
            <a:pPr marL="228600" lvl="1" algn="ctr">
              <a:spcAft>
                <a:spcPts val="0"/>
              </a:spcAft>
            </a:pPr>
            <a:r>
              <a:rPr lang="th-TH" sz="3200" b="1" u="sng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บทความวิจัย</a:t>
            </a:r>
          </a:p>
          <a:p>
            <a:pPr marL="357188" lvl="1" indent="-357188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ถ้านักวิชาการผู้นั้นมีงานวิจัยมาก่อนจะช่วยให้สามารถเขียนบทความวิจัยได้ง่าย และรวดเร็วกว่าการเขียนบทความวิชาการ เนื่องจากมีข้อมูล และเนื้อหาครบถ้วน </a:t>
            </a:r>
            <a:b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</a:b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สมบูรณ์อยู่แล้ว</a:t>
            </a:r>
          </a:p>
          <a:p>
            <a:pPr marL="357188" lvl="1" indent="-357188"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th-TH" sz="1600" b="1" dirty="0"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  <a:p>
            <a:pPr marL="357188" lvl="1" indent="-357188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วางแผนการเขียนบทความเพื่อต่อยอดเรื่องตำแหน่ง</a:t>
            </a:r>
            <a:b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</a:b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ทางวิชาการ</a:t>
            </a:r>
            <a:r>
              <a:rPr lang="en-US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/</a:t>
            </a: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มุ่งเป้าขอตำแหน่งทางวิชาการในศาสตร์สอดคล้องกับตำราหรือเอกสารที่ใช้ในการสอน</a:t>
            </a:r>
          </a:p>
          <a:p>
            <a:pPr marL="357188" lvl="1" indent="-357188"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th-TH" b="1" dirty="0"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  <a:p>
            <a:pPr marL="357188" lvl="1" indent="-357188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เขียนเกี่ยวข้องกับประเด็นที่เกี่ยวข้องกับวิชาที่เราสอน </a:t>
            </a:r>
            <a:b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</a:b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เพราะเราต้องหาข้อมูลหรือเอกสารประกอบการสอนอยู่แล้ว จะช่วยให้หาข้อมูลได้เร็วขึ้น</a:t>
            </a:r>
            <a:endParaRPr lang="en-US" sz="2400" b="1" dirty="0"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  <a:p>
            <a:pPr marL="357188" lvl="1" indent="-357188"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1000" b="1" dirty="0"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3ED273B-C634-F643-BFF7-9A98B326990B}"/>
              </a:ext>
            </a:extLst>
          </p:cNvPr>
          <p:cNvSpPr/>
          <p:nvPr/>
        </p:nvSpPr>
        <p:spPr>
          <a:xfrm>
            <a:off x="4666004" y="1722875"/>
            <a:ext cx="4477996" cy="5016758"/>
          </a:xfrm>
          <a:prstGeom prst="rect">
            <a:avLst/>
          </a:prstGeom>
          <a:solidFill>
            <a:srgbClr val="EAB8FF"/>
          </a:solidFill>
          <a:ln>
            <a:solidFill>
              <a:srgbClr val="FF73AA"/>
            </a:solidFill>
          </a:ln>
        </p:spPr>
        <p:txBody>
          <a:bodyPr wrap="square">
            <a:spAutoFit/>
          </a:bodyPr>
          <a:lstStyle/>
          <a:p>
            <a:pPr marL="228600" lvl="1" indent="-220663" algn="ctr">
              <a:spcAft>
                <a:spcPts val="0"/>
              </a:spcAft>
            </a:pPr>
            <a:r>
              <a:rPr lang="th-TH" sz="3200" b="1" u="sng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บทความวิชาการ</a:t>
            </a:r>
          </a:p>
          <a:p>
            <a:pPr marL="228600" lvl="1" indent="-220663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การอ่านงานต่างประเทศจะช่วยได้เยอะ </a:t>
            </a:r>
            <a:b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</a:b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เนื่องจากมีการอัพเดทเรื่องใหม่ๆ </a:t>
            </a:r>
            <a:b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</a:b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นำมาเขียนสรุปเป็นบทความวิชาการให้เป็นที่รู้จักในไทย</a:t>
            </a:r>
          </a:p>
          <a:p>
            <a:pPr marL="228600" lvl="1" indent="-220663"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th-TH" sz="2400" b="1" dirty="0"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  <a:p>
            <a:pPr marL="228600" lvl="1" indent="-220663"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th-TH" sz="2400" b="1" dirty="0"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  <a:p>
            <a:pPr marL="228600" lvl="1" indent="-220663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ควรเขียนในประเด็นที่มีความทันสมัย หรือประเด็น</a:t>
            </a:r>
            <a:b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</a:b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ที่มีกระแสอยู่ในขณะนั้น จะทำให้ได้รับการตอบรับได้ดี</a:t>
            </a:r>
          </a:p>
          <a:p>
            <a:pPr marL="228600" lvl="1" indent="-220663"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th-TH" sz="1200" b="1" dirty="0"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  <a:p>
            <a:pPr marL="228600" lvl="1" indent="-220663"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th-TH" sz="2400" b="1" dirty="0"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  <a:p>
            <a:pPr marL="228600" lvl="1" indent="-220663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400" b="1" dirty="0"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ใช้การทบทวนวรรณกรรมในเรื่องที่สนใจและสรุปประเด็นว่าเขาทำถึงไหนแล้ว จึงศึกษาต่อยอดงานนั้น ๆ</a:t>
            </a:r>
            <a:endParaRPr lang="th-TH" sz="2000" b="1" dirty="0"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  <a:p>
            <a:pPr marL="228600" lvl="1" indent="-220663"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b="1" dirty="0"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  <a:p>
            <a:pPr marL="228600" lvl="1" indent="-220663"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th-TH" b="1" dirty="0"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772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F457EB-BCAE-3E42-B00F-6DBE3ACC0377}"/>
              </a:ext>
            </a:extLst>
          </p:cNvPr>
          <p:cNvSpPr/>
          <p:nvPr/>
        </p:nvSpPr>
        <p:spPr>
          <a:xfrm>
            <a:off x="534256" y="420100"/>
            <a:ext cx="8609744" cy="707886"/>
          </a:xfrm>
          <a:prstGeom prst="rect">
            <a:avLst/>
          </a:prstGeom>
          <a:solidFill>
            <a:srgbClr val="FF73AA"/>
          </a:solidFill>
        </p:spPr>
        <p:txBody>
          <a:bodyPr wrap="square">
            <a:spAutoFit/>
          </a:bodyPr>
          <a:lstStyle/>
          <a:p>
            <a:pPr lvl="0"/>
            <a:r>
              <a:rPr lang="en-US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2. </a:t>
            </a:r>
            <a:r>
              <a:rPr lang="th-TH" sz="4000" b="1" dirty="0">
                <a:solidFill>
                  <a:schemeClr val="bg1"/>
                </a:solidFill>
                <a:latin typeface="DB95ThaiText" panose="02000506000000020004" pitchFamily="2" charset="0"/>
                <a:cs typeface="DB95ThaiText" panose="02000506000000020004" pitchFamily="2" charset="0"/>
              </a:rPr>
              <a:t>การบริหารจัดการของอาจารย์ในการผลิตงาน</a:t>
            </a:r>
            <a:endParaRPr lang="en-US" sz="2800" b="1" dirty="0">
              <a:solidFill>
                <a:schemeClr val="bg1"/>
              </a:solidFill>
              <a:latin typeface="DB95ThaiText" panose="02000506000000020004" pitchFamily="2" charset="0"/>
              <a:cs typeface="DB95ThaiText" panose="02000506000000020004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E71EBF3-57D0-CA4F-87D7-E363DDBEB88F}"/>
              </a:ext>
            </a:extLst>
          </p:cNvPr>
          <p:cNvSpPr/>
          <p:nvPr/>
        </p:nvSpPr>
        <p:spPr>
          <a:xfrm>
            <a:off x="0" y="1127986"/>
            <a:ext cx="8445357" cy="42780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73AA"/>
            </a:solidFill>
          </a:ln>
        </p:spPr>
        <p:txBody>
          <a:bodyPr wrap="square">
            <a:spAutoFit/>
          </a:bodyPr>
          <a:lstStyle/>
          <a:p>
            <a:pPr marL="582613" lvl="1">
              <a:spcAft>
                <a:spcPts val="0"/>
              </a:spcAft>
            </a:pPr>
            <a:r>
              <a:rPr lang="en-US" sz="3200" b="1" dirty="0">
                <a:solidFill>
                  <a:srgbClr val="C0000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4) </a:t>
            </a:r>
            <a:r>
              <a:rPr lang="th-TH" sz="3200" b="1" dirty="0">
                <a:solidFill>
                  <a:srgbClr val="C0000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เทคนิคการติดต่อวารสาร/ช่องทางเพื่อส่งบทความ</a:t>
            </a:r>
            <a:endParaRPr lang="en-US" sz="3200" b="1" dirty="0">
              <a:solidFill>
                <a:srgbClr val="C00000"/>
              </a:solidFill>
              <a:latin typeface="DB95ThaiText" panose="02000506000000020004" pitchFamily="2" charset="0"/>
              <a:ea typeface="Calibri" panose="020F0502020204030204" pitchFamily="34" charset="0"/>
              <a:cs typeface="DB95ThaiText" panose="02000506000000020004" pitchFamily="2" charset="0"/>
            </a:endParaRPr>
          </a:p>
          <a:p>
            <a:pPr marL="1039813" lvl="1" indent="-32385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400" b="1" dirty="0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เครือข่ายด้านวิชาการ เช่น เพื่อนที่เป็นกองบรรณ</a:t>
            </a:r>
            <a:r>
              <a:rPr lang="th-TH" sz="2400" b="1" dirty="0" err="1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ธิ</a:t>
            </a:r>
            <a:r>
              <a:rPr lang="th-TH" sz="2400" b="1" dirty="0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การ อาจารย์ที่ปรึกษา </a:t>
            </a:r>
            <a:br>
              <a:rPr lang="th-TH" sz="2400" b="1" dirty="0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</a:br>
            <a:r>
              <a:rPr lang="th-TH" sz="2400" b="1" dirty="0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หรือเครือข่ายเพื่อนอาจารย์ในศาสตร์เดียวกัน</a:t>
            </a:r>
          </a:p>
          <a:p>
            <a:pPr marL="1039813" lvl="1" indent="-32385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400" b="1" dirty="0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ติดต่อสอบถามโดยตรง การโทรศัพท์ถามจะทำให้ได้ข้อมูลและทำความเข้าใจ</a:t>
            </a:r>
          </a:p>
          <a:p>
            <a:pPr marL="1039813" lvl="1" indent="-32385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400" b="1" dirty="0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ติดต่อทางอีเมล์ โทร.ประมาณเดือนละครั้ง ติดต่อน้อยที่สุด ถ้าไม่มีความคืบหน้าก็จะส่งอีเมล์</a:t>
            </a:r>
          </a:p>
          <a:p>
            <a:pPr marL="1039813" lvl="1" indent="-32385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400" b="1" dirty="0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เริ่มด้วยการอีเมลไปถามวารสารก่อนว่า ถ้าจะส่งบทความมีขั้นตอนอะไรบ้าง </a:t>
            </a:r>
            <a:br>
              <a:rPr lang="th-TH" sz="2400" b="1" dirty="0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</a:br>
            <a:r>
              <a:rPr lang="th-TH" sz="2400" b="1" dirty="0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ถ้าเขาไม่ตอบเมล์ ถึงจะโทรไปถาม แล้วทุกครั้งที่โทรถาม ก็ได้รายละเอียดครบถ้วน</a:t>
            </a:r>
          </a:p>
          <a:p>
            <a:pPr marL="1039813" lvl="1" indent="-32385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h-TH" sz="2400" b="1" dirty="0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เริ่มต้นจากโทรศัพท์ไปสอบถามรายละเอียดเกี่ยวกับการส่งบทความไปยังกองบรรณาธิการของวารสาร เนื่องจากการพูดคุยจะทำให้ได้ทราบรายละเอียดแลบ</a:t>
            </a:r>
            <a:r>
              <a:rPr lang="th-TH" sz="2400" b="1" dirty="0" err="1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ะ</a:t>
            </a:r>
            <a:r>
              <a:rPr lang="th-TH" sz="2400" b="1" dirty="0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สอบถามข้อสงสัยได้อย่างทันท่วงที </a:t>
            </a:r>
            <a:br>
              <a:rPr lang="en-US" sz="2400" b="1" dirty="0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</a:br>
            <a:r>
              <a:rPr lang="th-TH" sz="2400" b="1" dirty="0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จากนั้นจะใช้การติดต่อทางไลน์ (อย่างไม่เป็นทางการ) และส่งบทความทางอีเมล์หรือทางระบบ</a:t>
            </a:r>
            <a:r>
              <a:rPr lang="en-US" sz="2400" b="1" dirty="0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ThaiJo</a:t>
            </a:r>
            <a:r>
              <a:rPr lang="en-US" sz="2400" b="1" dirty="0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 </a:t>
            </a:r>
            <a:r>
              <a:rPr lang="th-TH" sz="2400" b="1" dirty="0">
                <a:solidFill>
                  <a:srgbClr val="002060"/>
                </a:solidFill>
                <a:latin typeface="DB95ThaiText" panose="02000506000000020004" pitchFamily="2" charset="0"/>
                <a:ea typeface="Calibri" panose="020F0502020204030204" pitchFamily="34" charset="0"/>
                <a:cs typeface="DB95ThaiText" panose="02000506000000020004" pitchFamily="2" charset="0"/>
              </a:rPr>
              <a:t>ในการส่งบทความต่อไป และติดต่อทางไลน์หรือโทรศัพท์สอบถาม เพื่อยืนยันการส่งบทความ</a:t>
            </a:r>
          </a:p>
        </p:txBody>
      </p:sp>
    </p:spTree>
    <p:extLst>
      <p:ext uri="{BB962C8B-B14F-4D97-AF65-F5344CB8AC3E}">
        <p14:creationId xmlns:p14="http://schemas.microsoft.com/office/powerpoint/2010/main" val="3027100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1522</Words>
  <Application>Microsoft Macintosh PowerPoint</Application>
  <PresentationFormat>On-screen Show (4:3)</PresentationFormat>
  <Paragraphs>107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Calibri Light</vt:lpstr>
      <vt:lpstr>Cordia New</vt:lpstr>
      <vt:lpstr>Courier New</vt:lpstr>
      <vt:lpstr>DB95ThaiText</vt:lpstr>
      <vt:lpstr>Symbol</vt:lpstr>
      <vt:lpstr>TH SarabunPSK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24</cp:revision>
  <dcterms:created xsi:type="dcterms:W3CDTF">2021-02-16T06:15:28Z</dcterms:created>
  <dcterms:modified xsi:type="dcterms:W3CDTF">2021-02-16T08:20:13Z</dcterms:modified>
</cp:coreProperties>
</file>